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6" r:id="rId3"/>
    <p:sldId id="285" r:id="rId4"/>
    <p:sldId id="281" r:id="rId5"/>
    <p:sldId id="283" r:id="rId6"/>
    <p:sldId id="304" r:id="rId7"/>
    <p:sldId id="311" r:id="rId8"/>
    <p:sldId id="305" r:id="rId9"/>
    <p:sldId id="310" r:id="rId10"/>
    <p:sldId id="314" r:id="rId11"/>
    <p:sldId id="307" r:id="rId12"/>
    <p:sldId id="309" r:id="rId13"/>
    <p:sldId id="308" r:id="rId14"/>
    <p:sldId id="300" r:id="rId15"/>
    <p:sldId id="278" r:id="rId16"/>
    <p:sldId id="280" r:id="rId17"/>
    <p:sldId id="279" r:id="rId18"/>
    <p:sldId id="270" r:id="rId19"/>
    <p:sldId id="315" r:id="rId20"/>
    <p:sldId id="313" r:id="rId21"/>
    <p:sldId id="282" r:id="rId22"/>
    <p:sldId id="29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2" autoAdjust="0"/>
    <p:restoredTop sz="94686" autoAdjust="0"/>
  </p:normalViewPr>
  <p:slideViewPr>
    <p:cSldViewPr>
      <p:cViewPr varScale="1">
        <p:scale>
          <a:sx n="85" d="100"/>
          <a:sy n="85" d="100"/>
        </p:scale>
        <p:origin x="-12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7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03.07.2017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8208912" cy="424847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Разработка и внедрение опытной </a:t>
            </a:r>
            <a:r>
              <a:rPr lang="ru-RU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гидрокавитационной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установки для деструкции</a:t>
            </a:r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макромолекул жидких углеводородов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733256"/>
            <a:ext cx="6400800" cy="528464"/>
          </a:xfrm>
        </p:spPr>
        <p:txBody>
          <a:bodyPr/>
          <a:lstStyle/>
          <a:p>
            <a:pPr algn="ctr"/>
            <a:r>
              <a:rPr lang="ru-RU" dirty="0" smtClean="0"/>
              <a:t>Оренбург 2017 г.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72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УПТ 1 предназначено утилизации шлама накопителей</a:t>
            </a:r>
            <a:endParaRPr lang="ru-RU" sz="3200" dirty="0"/>
          </a:p>
        </p:txBody>
      </p:sp>
      <p:pic>
        <p:nvPicPr>
          <p:cNvPr id="1026" name="Picture 2" descr="G:\Копия зелен диска 23.06.14\Договора\Договора 2016\СС Великий\работа\neftsl-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7280"/>
            <a:ext cx="7056784" cy="5327872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3258245" cy="233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84527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Проблемы переработчиков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3528392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/>
              <a:t>На сегодня в России действует </a:t>
            </a:r>
            <a:r>
              <a:rPr lang="ru-RU" sz="2000" dirty="0" smtClean="0"/>
              <a:t>27  </a:t>
            </a:r>
            <a:r>
              <a:rPr lang="ru-RU" sz="2000" dirty="0"/>
              <a:t>крупных нефтеперерабатывающих заводов (НПЗ</a:t>
            </a:r>
            <a:r>
              <a:rPr lang="ru-RU" sz="2000" dirty="0" smtClean="0"/>
              <a:t>) из 32, </a:t>
            </a:r>
            <a:r>
              <a:rPr lang="ru-RU" sz="2000" dirty="0"/>
              <a:t>обеспечивающих до 98% </a:t>
            </a:r>
            <a:r>
              <a:rPr lang="ru-RU" sz="2000" b="1" dirty="0"/>
              <a:t>первичной переработки </a:t>
            </a:r>
            <a:r>
              <a:rPr lang="ru-RU" sz="2000" dirty="0" smtClean="0"/>
              <a:t>нефти. </a:t>
            </a:r>
            <a:r>
              <a:rPr lang="ru-RU" sz="2000" dirty="0"/>
              <a:t>На мини-НПЗ перерабатывается 2% нефти</a:t>
            </a:r>
            <a:r>
              <a:rPr lang="ru-RU" sz="2000" dirty="0" smtClean="0"/>
              <a:t>. В 2016 г  переработка в РФ  составила </a:t>
            </a:r>
            <a:r>
              <a:rPr lang="ru-RU" sz="1800" dirty="0" smtClean="0"/>
              <a:t> </a:t>
            </a:r>
            <a:r>
              <a:rPr lang="ru-RU" sz="2100" dirty="0" smtClean="0"/>
              <a:t>282 </a:t>
            </a:r>
            <a:r>
              <a:rPr lang="ru-RU" sz="2100" dirty="0" err="1" smtClean="0"/>
              <a:t>млн</a:t>
            </a:r>
            <a:r>
              <a:rPr lang="ru-RU" sz="2100" dirty="0" smtClean="0"/>
              <a:t> тонн</a:t>
            </a:r>
            <a:r>
              <a:rPr lang="ru-RU" sz="2000" dirty="0" smtClean="0"/>
              <a:t> нефти.</a:t>
            </a:r>
            <a:endParaRPr lang="ru-RU" sz="2000" dirty="0"/>
          </a:p>
          <a:p>
            <a:r>
              <a:rPr lang="ru-RU" sz="2000" dirty="0"/>
              <a:t>Средняя глубина </a:t>
            </a:r>
            <a:r>
              <a:rPr lang="ru-RU" sz="2000" dirty="0" smtClean="0"/>
              <a:t>переработки: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в </a:t>
            </a:r>
            <a:r>
              <a:rPr lang="ru-RU" sz="2000" dirty="0"/>
              <a:t>России - </a:t>
            </a:r>
            <a:r>
              <a:rPr lang="ru-RU" sz="2000" dirty="0" smtClean="0"/>
              <a:t>в 2016 </a:t>
            </a:r>
            <a:r>
              <a:rPr lang="ru-RU" sz="2000" dirty="0"/>
              <a:t>г </a:t>
            </a:r>
            <a:r>
              <a:rPr lang="ru-RU" sz="2000" dirty="0" smtClean="0"/>
              <a:t>достигнут0 75,0%.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         в </a:t>
            </a:r>
            <a:r>
              <a:rPr lang="ru-RU" sz="2000" dirty="0"/>
              <a:t>США - 95%</a:t>
            </a:r>
          </a:p>
          <a:p>
            <a:pPr marL="0" indent="0">
              <a:buNone/>
            </a:pPr>
            <a:r>
              <a:rPr lang="ru-RU" sz="2000" dirty="0" smtClean="0"/>
              <a:t>          в </a:t>
            </a:r>
            <a:r>
              <a:rPr lang="ru-RU" sz="2000" dirty="0"/>
              <a:t>Европе - 90</a:t>
            </a:r>
            <a:r>
              <a:rPr lang="ru-RU" sz="2000" dirty="0" smtClean="0"/>
              <a:t>% </a:t>
            </a:r>
            <a:endParaRPr lang="ru-RU" sz="2000" dirty="0"/>
          </a:p>
          <a:p>
            <a:pPr algn="just"/>
            <a:r>
              <a:rPr lang="ru-RU" sz="2000" dirty="0"/>
              <a:t>В крупных перерабатывающих комплексах производится более сложное преобразование на молекулярном уровне путем химических реакций. Этот процесс называется крекинг или </a:t>
            </a:r>
            <a:r>
              <a:rPr lang="ru-RU" sz="2000" dirty="0" smtClean="0"/>
              <a:t>конверсия и являются крайне дорогими и для крупнотоннажных производств могут составлять 20-100 млн.долларов.</a:t>
            </a: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93096"/>
            <a:ext cx="828092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9930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Потенциальные потребители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78" y="908720"/>
            <a:ext cx="860727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57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26064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  Процессы переработки нефти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1560" y="4149080"/>
            <a:ext cx="87952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-Атмосферные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установки перегонки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нефти 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выходом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сырцов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прямогонного бензина, прямогонного топлива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 при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 360гр 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не дорогие процессы переработки;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-Товарные топлива получают, путем глубокой, высокотемпературной переработкой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 860гр С 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риформинга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б)крекинга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цеоформинга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дорогие процессы переработки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г)компаундирование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присадками 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требует дорогие присадки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Нефт оборуд\перераб нефт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064896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04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Таблица сравнений 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340768"/>
          <a:ext cx="8424936" cy="5144975"/>
        </p:xfrm>
        <a:graphic>
          <a:graphicData uri="http://schemas.openxmlformats.org/drawingml/2006/table">
            <a:tbl>
              <a:tblPr/>
              <a:tblGrid>
                <a:gridCol w="1368152"/>
                <a:gridCol w="936104"/>
                <a:gridCol w="656299"/>
                <a:gridCol w="579379"/>
                <a:gridCol w="1159341"/>
                <a:gridCol w="1904005"/>
                <a:gridCol w="1821656"/>
              </a:tblGrid>
              <a:tr h="98445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Виды технологических процессов</a:t>
                      </a: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Удельная стоимость оборудования на 1 тонну сырья   (руб./т)</a:t>
                      </a: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 до капитального ремонта (год)</a:t>
                      </a: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Энергоемкость оборудования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кВт/т</a:t>
                      </a: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Сырье для переработки</a:t>
                      </a: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Продукт после переработки</a:t>
                      </a: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Минусы </a:t>
                      </a: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54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1.Крекинг </a:t>
                      </a: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≈148</a:t>
                      </a: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</a:t>
                      </a: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Нефть подготовленная, мазут</a:t>
                      </a: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-товарные топлива</a:t>
                      </a: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-Высокие температуры;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-Дорогостоящее оборудование;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-Дорогостоящие катализаторы </a:t>
                      </a: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182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2.Струйные </a:t>
                      </a:r>
                      <a:r>
                        <a:rPr lang="ru-RU" sz="105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кавитаторы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≈112</a:t>
                      </a: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1,25 </a:t>
                      </a: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прямогонные топлива</a:t>
                      </a: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-повышения октанового числа бензиновой фракции и снижения содержания парафинов</a:t>
                      </a: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-быстро изнашиваемые детали струйного аппарата;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-эффективность работы только со светлыми фракциями. </a:t>
                      </a: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81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3.Роторные </a:t>
                      </a:r>
                      <a:r>
                        <a:rPr lang="ru-RU" sz="105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кавитаторы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≈148</a:t>
                      </a: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прямогонные топлива,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углеводородные отходы</a:t>
                      </a: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-повышения октанового числа бензиновой фракции и снижения содержания парафинов, гомогенизация и -подогрев эмульсии</a:t>
                      </a: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-маленькая зона кавитации;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-эффективность работы только со светлыми фракциями;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-с темным сырьем используется как нагреватель</a:t>
                      </a: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651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4.Гидрокавитатор комбинированный</a:t>
                      </a: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≈112</a:t>
                      </a: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5</a:t>
                      </a: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прямогонные топлива, углеводородные отходы, мазуты после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прямогонной отработки </a:t>
                      </a: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-повышения октанового числа бензиновой фракции и снижения содержания парафинов,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гомогенизация и подогрев эмульсии;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-изомеризация и </a:t>
                      </a:r>
                      <a:r>
                        <a:rPr lang="ru-RU" sz="105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дегидроциклизаци</a:t>
                      </a: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н-парафинов</a:t>
                      </a: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-товарный</a:t>
                      </a:r>
                      <a:r>
                        <a:rPr lang="ru-RU" sz="105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топочный мазут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цикличность рабочего периода для данной модели.</a:t>
                      </a:r>
                    </a:p>
                  </a:txBody>
                  <a:tcPr marL="45644" marR="45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0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Проект опытной установки УПТ1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Picture 2" descr="G:\Договора\Договора 2014\Сербия\УПТ1.00.00.000 СБ Установ приготовл топлива из нефтепродук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8229600" cy="291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Процесс изготовления опытной УПТ1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G:\Копия зелен диска 23.06.14\Договора\Договора 2016\СС Великий\Фото технологий\Фото04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1450" y="1628775"/>
            <a:ext cx="6261100" cy="46958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Готовая опытная установка УПТ1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G:\Копия зелен диска 23.06.14\Договора\Договора 2016\СС Великий\Фото технологий\DSCN67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3834426" cy="5112568"/>
          </a:xfrm>
          <a:prstGeom prst="rect">
            <a:avLst/>
          </a:prstGeom>
          <a:noFill/>
        </p:spPr>
      </p:pic>
      <p:pic>
        <p:nvPicPr>
          <p:cNvPr id="6147" name="Picture 3" descr="G:\Копия зелен диска 23.06.14\Договора\Договора 2016\СС Великий\Фото технологий\DSCN6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3470" y="1412776"/>
            <a:ext cx="3834426" cy="51125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 Намерения о сотрудничестве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200322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Предприятие ООО НПП «ПневМакс» по  чертежам инициативной группы изготовило опытную кавитационную установку УПТ1.</a:t>
            </a:r>
          </a:p>
          <a:p>
            <a:pPr algn="just"/>
            <a:r>
              <a:rPr lang="ru-RU" sz="2400" dirty="0" smtClean="0"/>
              <a:t>     ООО </a:t>
            </a:r>
            <a:r>
              <a:rPr lang="ru-RU" sz="2400" dirty="0"/>
              <a:t>НПП «</a:t>
            </a:r>
            <a:r>
              <a:rPr lang="ru-RU" sz="2400" dirty="0" err="1"/>
              <a:t>ПневМакс</a:t>
            </a:r>
            <a:r>
              <a:rPr lang="ru-RU" sz="2400" dirty="0" smtClean="0"/>
              <a:t>» и  ООО «Инженерно-диагностический центр»  совместно с инициативной  группой  ведет подготовку к опытным работам по переработке жидких углеводородных отходов в топочный мазут. 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ООО НПП «ПневМакс»  </a:t>
            </a:r>
            <a:r>
              <a:rPr lang="ru-RU" sz="2400" dirty="0"/>
              <a:t>и </a:t>
            </a:r>
            <a:r>
              <a:rPr lang="ru-RU" sz="2400" dirty="0" smtClean="0"/>
              <a:t> ООО </a:t>
            </a:r>
            <a:r>
              <a:rPr lang="ru-RU" sz="2400" dirty="0"/>
              <a:t>«Инженерно-диагностический центр» </a:t>
            </a:r>
            <a:r>
              <a:rPr lang="ru-RU" sz="2400" dirty="0" smtClean="0"/>
              <a:t>готовы предоставить свою производственную  базу и оборудование  под проведение  опытно конструкторских работ в и отработки технологии в рамках конкурса «Старт1». </a:t>
            </a:r>
          </a:p>
          <a:p>
            <a:pPr algn="just"/>
            <a:r>
              <a:rPr lang="ru-RU" sz="2400" dirty="0" smtClean="0"/>
              <a:t>Письма  о намерениях сотрудничества прилагаются.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946448" cy="8728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Намерения о сотрудничестве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09" y="1144729"/>
            <a:ext cx="5662595" cy="517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17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5E9EFF">
                <a:alpha val="49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2993" y="764704"/>
            <a:ext cx="815318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cap="all" spc="0" dirty="0" smtClean="0">
                <a:ln/>
                <a:solidFill>
                  <a:srgbClr val="0070C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гидродинамическая кавитация, </a:t>
            </a:r>
          </a:p>
          <a:p>
            <a:pPr algn="ctr"/>
            <a:r>
              <a:rPr lang="ru-RU" sz="2400" cap="all" spc="0" dirty="0" smtClean="0">
                <a:ln/>
                <a:solidFill>
                  <a:srgbClr val="0070C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возникает </a:t>
            </a:r>
            <a:r>
              <a:rPr lang="ru-RU" sz="2400" cap="all" spc="0" dirty="0">
                <a:ln/>
                <a:solidFill>
                  <a:srgbClr val="0070C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за счет местного понижения </a:t>
            </a:r>
            <a:endParaRPr lang="ru-RU" sz="2400" cap="all" spc="0" dirty="0" smtClean="0">
              <a:ln/>
              <a:solidFill>
                <a:srgbClr val="0070C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2400" cap="all" spc="0" dirty="0" smtClean="0">
                <a:ln/>
                <a:solidFill>
                  <a:srgbClr val="0070C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Давления</a:t>
            </a:r>
            <a:r>
              <a:rPr lang="ru-RU" sz="2400" cap="all" dirty="0">
                <a:ln/>
                <a:solidFill>
                  <a:srgbClr val="0070C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cap="all" spc="0" dirty="0" smtClean="0">
                <a:ln/>
                <a:solidFill>
                  <a:srgbClr val="0070C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в </a:t>
            </a:r>
            <a:r>
              <a:rPr lang="ru-RU" sz="2400" cap="all" spc="0" dirty="0">
                <a:ln/>
                <a:solidFill>
                  <a:srgbClr val="0070C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потоке жидкости при обтекании </a:t>
            </a:r>
            <a:r>
              <a:rPr lang="ru-RU" sz="2400" cap="all" spc="0" dirty="0" smtClean="0">
                <a:ln/>
                <a:solidFill>
                  <a:srgbClr val="0070C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твердого</a:t>
            </a:r>
            <a:r>
              <a:rPr lang="ru-RU" sz="2400" cap="all" dirty="0">
                <a:ln/>
                <a:solidFill>
                  <a:srgbClr val="0070C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cap="all" dirty="0" smtClean="0">
                <a:ln/>
                <a:solidFill>
                  <a:srgbClr val="0070C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cap="all" spc="0" dirty="0" smtClean="0">
                <a:ln/>
                <a:solidFill>
                  <a:srgbClr val="0070C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тела</a:t>
            </a:r>
            <a:endParaRPr lang="ru-RU" sz="2400" cap="all" spc="0" dirty="0">
              <a:ln/>
              <a:solidFill>
                <a:srgbClr val="0070C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446763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24944"/>
            <a:ext cx="3744416" cy="325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610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035" y="332656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Намерения о сотрудничестве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672408" cy="526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880725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3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49266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spc="300" dirty="0" smtClean="0">
                <a:solidFill>
                  <a:srgbClr val="002060"/>
                </a:solidFill>
              </a:rPr>
              <a:t>Заключение</a:t>
            </a:r>
            <a:endParaRPr lang="ru-RU" sz="3200" spc="3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568952" cy="447977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Инициативная группа намерена разработанную опытную конструкцию кавитационной установки УПТ1 патентовать, как  полезную модель, с последующей подачей заявки на изобретение способа получения кавитации.</a:t>
            </a:r>
          </a:p>
          <a:p>
            <a:pPr algn="just"/>
            <a:r>
              <a:rPr lang="ru-RU" dirty="0" smtClean="0"/>
              <a:t>Разработать ряд модификаций установок с данным способом получения кавитации контейнерного исполнения, как мобильные </a:t>
            </a:r>
            <a:r>
              <a:rPr lang="ru-RU" dirty="0"/>
              <a:t>варианты и создать производство для </a:t>
            </a:r>
            <a:r>
              <a:rPr lang="ru-RU" dirty="0" smtClean="0"/>
              <a:t>их выпуска. 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Состав группы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3891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Инициативная группа:</a:t>
            </a:r>
          </a:p>
          <a:p>
            <a:pPr>
              <a:buNone/>
            </a:pPr>
            <a:r>
              <a:rPr lang="ru-RU" dirty="0" smtClean="0"/>
              <a:t>    Радькин Андрей Владимирович           -Руководитель группы (59 лет)</a:t>
            </a:r>
          </a:p>
          <a:p>
            <a:pPr>
              <a:buNone/>
            </a:pPr>
            <a:r>
              <a:rPr lang="ru-RU" sz="2800" dirty="0" smtClean="0"/>
              <a:t>    Каленов Юрий Федорович              -Гл. конструктор (81 год)</a:t>
            </a:r>
          </a:p>
          <a:p>
            <a:pPr>
              <a:buNone/>
            </a:pPr>
            <a:r>
              <a:rPr lang="ru-RU" sz="2800" dirty="0" smtClean="0"/>
              <a:t>    Новосельцев Сергей Викторович   -технолог  (55 лет)       </a:t>
            </a:r>
          </a:p>
          <a:p>
            <a:pPr>
              <a:buNone/>
            </a:pPr>
            <a:r>
              <a:rPr lang="ru-RU" sz="2800" dirty="0" smtClean="0"/>
              <a:t>    Бирюков Андрей Юрьевич              -инженер эл. (48 лет)</a:t>
            </a:r>
          </a:p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dirty="0" err="1" smtClean="0"/>
              <a:t>Рычков</a:t>
            </a:r>
            <a:r>
              <a:rPr lang="ru-RU" sz="2800" dirty="0" smtClean="0"/>
              <a:t> Андрей Васильевич             -</a:t>
            </a:r>
            <a:r>
              <a:rPr lang="ru-RU" sz="2800" dirty="0" err="1" smtClean="0"/>
              <a:t>инж</a:t>
            </a:r>
            <a:r>
              <a:rPr lang="ru-RU" sz="2800" dirty="0" smtClean="0"/>
              <a:t>. конструктор (55 лет)</a:t>
            </a:r>
          </a:p>
          <a:p>
            <a:pPr>
              <a:buNone/>
            </a:pPr>
            <a:r>
              <a:rPr lang="ru-RU" sz="2800" dirty="0" smtClean="0"/>
              <a:t>    Савинков Максим Владимирович   -</a:t>
            </a:r>
            <a:r>
              <a:rPr lang="ru-RU" sz="2800" dirty="0" err="1" smtClean="0"/>
              <a:t>инж</a:t>
            </a:r>
            <a:r>
              <a:rPr lang="ru-RU" sz="2800" dirty="0" smtClean="0"/>
              <a:t>. конструктор (34 лет)  </a:t>
            </a:r>
          </a:p>
          <a:p>
            <a:pPr>
              <a:buNone/>
            </a:pPr>
            <a:r>
              <a:rPr lang="ru-RU" sz="2800" dirty="0" smtClean="0"/>
              <a:t>    Якунин Иван Николаевич                -инженер технолог (33 года)</a:t>
            </a:r>
          </a:p>
          <a:p>
            <a:pPr>
              <a:buNone/>
            </a:pPr>
            <a:r>
              <a:rPr lang="ru-RU" sz="2800" dirty="0" smtClean="0"/>
              <a:t>    Уткин Иван </a:t>
            </a:r>
            <a:r>
              <a:rPr lang="ru-RU" sz="2800" dirty="0"/>
              <a:t>Анатольевич  </a:t>
            </a:r>
            <a:r>
              <a:rPr lang="ru-RU" sz="2800" dirty="0" smtClean="0"/>
              <a:t>                -</a:t>
            </a:r>
            <a:r>
              <a:rPr lang="ru-RU" sz="2800" dirty="0" err="1"/>
              <a:t>инж</a:t>
            </a:r>
            <a:r>
              <a:rPr lang="ru-RU" sz="2800" dirty="0"/>
              <a:t>. конструктор </a:t>
            </a:r>
            <a:r>
              <a:rPr lang="ru-RU" sz="2800" dirty="0" smtClean="0"/>
              <a:t>(24 года)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3800" dirty="0" smtClean="0"/>
              <a:t>Спасибо за внимание!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Виды реакторов </a:t>
            </a:r>
            <a:r>
              <a:rPr lang="ru-RU" sz="3200" b="1" dirty="0" err="1" smtClean="0"/>
              <a:t>гидрокавитационных</a:t>
            </a:r>
            <a:r>
              <a:rPr lang="ru-RU" sz="3200" b="1" dirty="0" smtClean="0"/>
              <a:t> процессов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980728"/>
            <a:ext cx="38884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Струйные  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кавитаторы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7680"/>
            <a:ext cx="2629426" cy="143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64704"/>
            <a:ext cx="32624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Роторные </a:t>
            </a:r>
            <a:r>
              <a:rPr lang="ru-RU" sz="24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кавитаторы</a:t>
            </a:r>
            <a:endParaRPr lang="ru-RU" sz="2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" name="Picture 2" descr="http://www.service-grad.ru/image/uzi_ka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872" y="4304693"/>
            <a:ext cx="3096344" cy="131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5987301"/>
            <a:ext cx="8464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Минусы: кавитация    возникает    не    во    всем    объеме    жидкости</a:t>
            </a:r>
            <a:endParaRPr lang="ru-RU" b="1" dirty="0"/>
          </a:p>
        </p:txBody>
      </p:sp>
      <p:pic>
        <p:nvPicPr>
          <p:cNvPr id="11" name="Рисунок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536" y="2708921"/>
            <a:ext cx="3013894" cy="3240360"/>
          </a:xfrm>
          <a:prstGeom prst="rect">
            <a:avLst/>
          </a:prstGeom>
        </p:spPr>
      </p:pic>
      <p:pic>
        <p:nvPicPr>
          <p:cNvPr id="1027" name="Picture 3" descr="H:\Нефт оборуд\Струйный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700808"/>
            <a:ext cx="6034648" cy="223266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30" y="4304693"/>
            <a:ext cx="1383462" cy="131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24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Научная </a:t>
            </a:r>
            <a:r>
              <a:rPr lang="ru-RU" sz="3200" dirty="0" smtClean="0">
                <a:solidFill>
                  <a:srgbClr val="002060"/>
                </a:solidFill>
              </a:rPr>
              <a:t>новизна – комбинированный способ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581128"/>
            <a:ext cx="8820472" cy="2055077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В </a:t>
            </a:r>
            <a:r>
              <a:rPr lang="ru-RU" sz="1600" dirty="0" smtClean="0"/>
              <a:t>профилированной горловине </a:t>
            </a:r>
            <a:r>
              <a:rPr lang="ru-RU" sz="1600" dirty="0"/>
              <a:t>тоннеля размещена трехлопастная </a:t>
            </a:r>
            <a:r>
              <a:rPr lang="ru-RU" sz="1600" dirty="0" smtClean="0"/>
              <a:t>клиновидная крыльчатка</a:t>
            </a:r>
            <a:r>
              <a:rPr lang="ru-RU" sz="1600" dirty="0"/>
              <a:t>, при вращении которой развивается относительная скорость, превышающая критическую, в результате за каждой лопастью образуется обширная кавитационная </a:t>
            </a:r>
            <a:r>
              <a:rPr lang="ru-RU" sz="1600" dirty="0" smtClean="0"/>
              <a:t>каверна. Схлопывание </a:t>
            </a:r>
            <a:r>
              <a:rPr lang="ru-RU" sz="1600" dirty="0" err="1" smtClean="0"/>
              <a:t>микропузырьков</a:t>
            </a:r>
            <a:r>
              <a:rPr lang="ru-RU" sz="1600" dirty="0" smtClean="0"/>
              <a:t> газа сопровождается мгновенным ростом давления, в данном объеме,  до несколько тысяч атмосфер и выделением тепла. Смесь, неоднократно, </a:t>
            </a:r>
            <a:r>
              <a:rPr lang="ru-RU" sz="1600" dirty="0"/>
              <a:t>проходящая через область кавитации, изменяет физические свойства (вязкость,  силу поверхностного натяжения, притяжения между частицами), что  увеличивает степень дисперсии жидкости и деструкцию макромолекул</a:t>
            </a:r>
            <a:r>
              <a:rPr lang="ru-RU" sz="1600" dirty="0" smtClean="0"/>
              <a:t>.</a:t>
            </a:r>
            <a:r>
              <a:rPr lang="ru-RU" sz="1600" dirty="0"/>
              <a:t> </a:t>
            </a:r>
            <a:endParaRPr lang="ru-RU" sz="1600" dirty="0" smtClean="0"/>
          </a:p>
        </p:txBody>
      </p:sp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4" y="836712"/>
            <a:ext cx="485187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4704"/>
            <a:ext cx="367240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206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Применяемость опытной  установки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301208"/>
            <a:ext cx="8856984" cy="14401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b="1" dirty="0"/>
              <a:t>       </a:t>
            </a:r>
            <a:r>
              <a:rPr lang="ru-RU" sz="1600" b="1" dirty="0" smtClean="0"/>
              <a:t>Опытная установка будет применена для отработки </a:t>
            </a:r>
            <a:r>
              <a:rPr lang="ru-RU" sz="1600" b="1" dirty="0"/>
              <a:t>технологии </a:t>
            </a:r>
            <a:r>
              <a:rPr lang="ru-RU" sz="1600" b="1" dirty="0" smtClean="0"/>
              <a:t>комбинированного способа </a:t>
            </a:r>
            <a:r>
              <a:rPr lang="ru-RU" sz="1600" b="1" dirty="0" err="1"/>
              <a:t>гидрокавитационного</a:t>
            </a:r>
            <a:r>
              <a:rPr lang="ru-RU" sz="1600" b="1" dirty="0"/>
              <a:t> воздействия </a:t>
            </a:r>
            <a:r>
              <a:rPr lang="ru-RU" sz="1600" b="1" dirty="0" smtClean="0"/>
              <a:t>при переработке </a:t>
            </a:r>
            <a:r>
              <a:rPr lang="ru-RU" sz="1600" b="1" dirty="0"/>
              <a:t>жидких углеводородных отходов и пиролизных масел в топливо, предназначенное для транспортных средств, стационарных котельных и технологических </a:t>
            </a:r>
            <a:r>
              <a:rPr lang="ru-RU" sz="1600" b="1" dirty="0" smtClean="0"/>
              <a:t> установок</a:t>
            </a:r>
            <a:r>
              <a:rPr lang="ru-RU" sz="1600" b="1" dirty="0"/>
              <a:t>.</a:t>
            </a:r>
          </a:p>
          <a:p>
            <a:pPr algn="just">
              <a:buNone/>
            </a:pPr>
            <a:endParaRPr lang="ru-RU" sz="1600" b="1" dirty="0"/>
          </a:p>
          <a:p>
            <a:pPr algn="just">
              <a:buNone/>
            </a:pPr>
            <a:endParaRPr lang="ru-RU" sz="1600" b="1" dirty="0" smtClean="0"/>
          </a:p>
          <a:p>
            <a:pPr algn="just">
              <a:buNone/>
            </a:pPr>
            <a:endParaRPr lang="ru-RU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74441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80285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46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Разработка инициативной группой Опытной установки УПТ1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Установка предназначена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1) для получения товарного печного топлива из углеводородных отходов за счёт получения светлых дистиллятов при кавитационной обработке;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4752528" cy="299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653" y="1628800"/>
            <a:ext cx="3953323" cy="277119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2) для дробления длинных органических цепочек на более короткие для получения свободных радикалов, образующих новые соединения, с тем чтобы получить больший процент светлых нефтепродуктов;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Разработка инициативной группой Опытной установки УПТ1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3250432" cy="200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40137" y="4399999"/>
            <a:ext cx="4365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3) для повышения октанового числа бензиновой фракции и снижения содержания парафинов в дизельной фракции.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913" y="1772816"/>
            <a:ext cx="1466912" cy="20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Андрей\Desktop\Газой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0393" y="1708113"/>
            <a:ext cx="1884108" cy="2018553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6084168" y="2745887"/>
            <a:ext cx="784217" cy="225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01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Примеры </a:t>
            </a:r>
            <a:r>
              <a:rPr lang="ru-RU" sz="3200" dirty="0" smtClean="0"/>
              <a:t>процессов при воздействии кавитации </a:t>
            </a:r>
            <a:endParaRPr lang="ru-RU" sz="3200" dirty="0"/>
          </a:p>
        </p:txBody>
      </p:sp>
      <p:pic>
        <p:nvPicPr>
          <p:cNvPr id="10" name="Picture 2" descr="http://est-m.ru/uploads/posts/2014-01/1389795013_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06" y="4767990"/>
            <a:ext cx="2251142" cy="190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1844824"/>
            <a:ext cx="18026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Изомеризация </a:t>
            </a:r>
            <a:endParaRPr lang="ru-RU" sz="1600" b="1" dirty="0" smtClean="0"/>
          </a:p>
          <a:p>
            <a:r>
              <a:rPr lang="ru-RU" sz="1600" b="1" dirty="0" smtClean="0"/>
              <a:t>н-парафинов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 приводит </a:t>
            </a:r>
            <a:r>
              <a:rPr lang="ru-RU" sz="1600" dirty="0"/>
              <a:t>к образованию разветвленных </a:t>
            </a:r>
            <a:r>
              <a:rPr lang="ru-RU" sz="1600" dirty="0" smtClean="0"/>
              <a:t>молекул углеводородов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583264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0339" y="3690772"/>
            <a:ext cx="39973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/>
              <a:t>Дегидроциклизацию</a:t>
            </a:r>
            <a:r>
              <a:rPr lang="ru-RU" sz="1600" b="1" dirty="0"/>
              <a:t> парафинов </a:t>
            </a:r>
            <a:r>
              <a:rPr lang="ru-RU" sz="1600" b="1" dirty="0" smtClean="0"/>
              <a:t> </a:t>
            </a:r>
            <a:r>
              <a:rPr lang="ru-RU" sz="1600" dirty="0"/>
              <a:t>из одной молекулы н-</a:t>
            </a:r>
            <a:r>
              <a:rPr lang="ru-RU" sz="1600" dirty="0" err="1"/>
              <a:t>гексана</a:t>
            </a:r>
            <a:r>
              <a:rPr lang="ru-RU" sz="1600" dirty="0"/>
              <a:t> образуются одна молекула </a:t>
            </a:r>
            <a:r>
              <a:rPr lang="ru-RU" sz="1600" dirty="0" smtClean="0"/>
              <a:t>бензола </a:t>
            </a:r>
            <a:r>
              <a:rPr lang="ru-RU" sz="1600" dirty="0"/>
              <a:t>и четыре молекулы водорода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01" y="1988840"/>
            <a:ext cx="2880320" cy="15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234" y="1915004"/>
            <a:ext cx="3160890" cy="170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491880" y="1628800"/>
            <a:ext cx="1390360" cy="216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911877" y="4198874"/>
            <a:ext cx="958312" cy="186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7639" y="4772542"/>
            <a:ext cx="25141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Дисперсия жидкости</a:t>
            </a:r>
            <a:r>
              <a:rPr lang="ru-RU" sz="1600" dirty="0" smtClean="0"/>
              <a:t>: получение эмульсии с содержанием </a:t>
            </a:r>
            <a:r>
              <a:rPr lang="ru-RU" sz="1600" dirty="0"/>
              <a:t>воды </a:t>
            </a:r>
            <a:r>
              <a:rPr lang="ru-RU" sz="1600" dirty="0" smtClean="0"/>
              <a:t>до  10 </a:t>
            </a:r>
            <a:r>
              <a:rPr lang="ru-RU" sz="1600" dirty="0"/>
              <a:t>%, </a:t>
            </a:r>
            <a:r>
              <a:rPr lang="ru-RU" sz="1600" dirty="0" smtClean="0"/>
              <a:t>что </a:t>
            </a:r>
            <a:r>
              <a:rPr lang="ru-RU" sz="1600" dirty="0"/>
              <a:t>прямо пропорционально ведет к экономии топлива </a:t>
            </a:r>
            <a:r>
              <a:rPr lang="ru-RU" sz="1600" dirty="0" smtClean="0"/>
              <a:t>при сгорании в топках </a:t>
            </a:r>
            <a:endParaRPr lang="ru-RU" sz="1600" dirty="0"/>
          </a:p>
        </p:txBody>
      </p:sp>
      <p:pic>
        <p:nvPicPr>
          <p:cNvPr id="1026" name="Picture 2" descr="H:\Нефт оборуд\Бензо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0189" y="3762715"/>
            <a:ext cx="3825240" cy="105918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734" y="4821895"/>
            <a:ext cx="19050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71216"/>
            <a:ext cx="19050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трелка вправо 14"/>
          <p:cNvSpPr/>
          <p:nvPr/>
        </p:nvSpPr>
        <p:spPr>
          <a:xfrm>
            <a:off x="6478501" y="5715997"/>
            <a:ext cx="572603" cy="186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4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Схема переработки с применением </a:t>
            </a:r>
            <a:r>
              <a:rPr lang="ru-RU" sz="3200" dirty="0" err="1" smtClean="0"/>
              <a:t>кавитационных</a:t>
            </a:r>
            <a:r>
              <a:rPr lang="ru-RU" sz="3200" dirty="0" smtClean="0"/>
              <a:t> процессов</a:t>
            </a:r>
            <a:endParaRPr lang="ru-RU" sz="32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822960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9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8767</TotalTime>
  <Words>865</Words>
  <Application>Microsoft Office PowerPoint</Application>
  <PresentationFormat>Экран (4:3)</PresentationFormat>
  <Paragraphs>119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 Разработка и внедрение опытной гидрокавитационной установки для деструкции макромолекул жидких углеводородов</vt:lpstr>
      <vt:lpstr>Презентация PowerPoint</vt:lpstr>
      <vt:lpstr>Виды реакторов гидрокавитационных процессов</vt:lpstr>
      <vt:lpstr>Научная новизна – комбинированный способ</vt:lpstr>
      <vt:lpstr>Применяемость опытной  установки</vt:lpstr>
      <vt:lpstr>Разработка инициативной группой Опытной установки УПТ1</vt:lpstr>
      <vt:lpstr>Разработка инициативной группой Опытной установки УПТ1</vt:lpstr>
      <vt:lpstr>Примеры процессов при воздействии кавитации </vt:lpstr>
      <vt:lpstr>Схема переработки с применением кавитационных процессов</vt:lpstr>
      <vt:lpstr>УПТ 1 предназначено утилизации шлама накопителей</vt:lpstr>
      <vt:lpstr>Проблемы переработчиков</vt:lpstr>
      <vt:lpstr>Потенциальные потребители</vt:lpstr>
      <vt:lpstr>  Процессы переработки нефти </vt:lpstr>
      <vt:lpstr>Таблица сравнений </vt:lpstr>
      <vt:lpstr>Проект опытной установки УПТ1</vt:lpstr>
      <vt:lpstr>Процесс изготовления опытной УПТ1 </vt:lpstr>
      <vt:lpstr>Готовая опытная установка УПТ1 </vt:lpstr>
      <vt:lpstr> Намерения о сотрудничестве </vt:lpstr>
      <vt:lpstr>Намерения о сотрудничестве </vt:lpstr>
      <vt:lpstr>Намерения о сотрудничестве </vt:lpstr>
      <vt:lpstr> Заключение</vt:lpstr>
      <vt:lpstr>Состав группы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влияния гидрокавитации на диструкцию макромалекул жидких углеводородных отходов и перолизных жидкосте с целью получения готового продукта для вторичного использования в реальной экономике.</dc:title>
  <dc:creator>Андрей</dc:creator>
  <cp:lastModifiedBy>Андрей</cp:lastModifiedBy>
  <cp:revision>434</cp:revision>
  <dcterms:created xsi:type="dcterms:W3CDTF">2016-10-27T04:52:09Z</dcterms:created>
  <dcterms:modified xsi:type="dcterms:W3CDTF">2017-07-03T00:22:48Z</dcterms:modified>
</cp:coreProperties>
</file>